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55"/>
  </p:notesMasterIdLst>
  <p:handoutMasterIdLst>
    <p:handoutMasterId r:id="rId56"/>
  </p:handoutMasterIdLst>
  <p:sldIdLst>
    <p:sldId id="25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59" r:id="rId21"/>
    <p:sldId id="260" r:id="rId22"/>
    <p:sldId id="279" r:id="rId23"/>
    <p:sldId id="264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4" d="100"/>
          <a:sy n="94" d="100"/>
        </p:scale>
        <p:origin x="-212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5938" cy="465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9" y="1"/>
            <a:ext cx="3055937" cy="465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0390-A052-4C66-8D6D-E65A9F03474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592"/>
            <a:ext cx="3055938" cy="465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9" y="8841592"/>
            <a:ext cx="3055937" cy="465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E633-37B1-46DB-A788-EF15533E7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D8DF69C7-33E9-4A92-8009-7CF2157ABB8D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80B0FA74-8B2B-46F7-AD20-821FF0B54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CD4F-9089-4A13-89A3-5F97832BAE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Kuwait Petroleum Corporation</a:t>
            </a:r>
            <a:br>
              <a:rPr lang="en-US" sz="3600" dirty="0" smtClean="0"/>
            </a:br>
            <a:r>
              <a:rPr lang="en-US" sz="3600" dirty="0" smtClean="0"/>
              <a:t>(KPC)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068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History – Political Disputes</a:t>
            </a:r>
          </a:p>
          <a:p>
            <a:pPr lvl="1"/>
            <a:r>
              <a:rPr lang="en-US" dirty="0" smtClean="0"/>
              <a:t>1970s- KPC</a:t>
            </a:r>
          </a:p>
          <a:p>
            <a:pPr lvl="1"/>
            <a:r>
              <a:rPr lang="en-US" dirty="0" smtClean="0"/>
              <a:t>KPC has struggled</a:t>
            </a:r>
          </a:p>
          <a:p>
            <a:r>
              <a:rPr lang="en-US" dirty="0" smtClean="0"/>
              <a:t>Nationalization eventually gave up many subsidiaries </a:t>
            </a:r>
          </a:p>
          <a:p>
            <a:r>
              <a:rPr lang="en-US" dirty="0" smtClean="0"/>
              <a:t>KPC suffers from excessive bureaucracy </a:t>
            </a:r>
          </a:p>
          <a:p>
            <a:r>
              <a:rPr lang="en-US" dirty="0" smtClean="0"/>
              <a:t>Oil sector devoid of strategy</a:t>
            </a:r>
          </a:p>
          <a:p>
            <a:r>
              <a:rPr lang="en-US" dirty="0" smtClean="0"/>
              <a:t>Root cause – fragmented and dysfunctional political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64" y="1600200"/>
            <a:ext cx="6551870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80" y="1933191"/>
            <a:ext cx="6831639" cy="3859981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80" y="1606670"/>
            <a:ext cx="6831639" cy="4513022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54" y="1600200"/>
            <a:ext cx="6826490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54" y="1600200"/>
            <a:ext cx="6826490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41" y="1600200"/>
            <a:ext cx="6800917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62" y="1600200"/>
            <a:ext cx="3084474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0" y="1600200"/>
            <a:ext cx="6638079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80" y="1622404"/>
            <a:ext cx="6831639" cy="4481555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80" y="1687304"/>
            <a:ext cx="6831639" cy="4351754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5" y="1600200"/>
            <a:ext cx="7009329" cy="4525963"/>
          </a:xfrm>
        </p:spPr>
      </p:pic>
    </p:spTree>
    <p:extLst>
      <p:ext uri="{BB962C8B-B14F-4D97-AF65-F5344CB8AC3E}">
        <p14:creationId xmlns:p14="http://schemas.microsoft.com/office/powerpoint/2010/main" val="8398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Since 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Oil sector been in gridlock</a:t>
            </a:r>
          </a:p>
          <a:p>
            <a:r>
              <a:rPr lang="en-US" dirty="0" smtClean="0"/>
              <a:t>Reforms adopted after Iraq invasion and liberation</a:t>
            </a:r>
          </a:p>
          <a:p>
            <a:r>
              <a:rPr lang="en-US" dirty="0" smtClean="0"/>
              <a:t>Authority split</a:t>
            </a:r>
          </a:p>
          <a:p>
            <a:r>
              <a:rPr lang="en-US" dirty="0" smtClean="0"/>
              <a:t>Unpopular decisions easy to veto – as in Mexico</a:t>
            </a:r>
          </a:p>
          <a:p>
            <a:r>
              <a:rPr lang="en-US" dirty="0" smtClean="0"/>
              <a:t>Gov’t unable to focus on reform</a:t>
            </a:r>
          </a:p>
          <a:p>
            <a:r>
              <a:rPr lang="en-US" dirty="0" smtClean="0"/>
              <a:t>Six oil ministers since 2000</a:t>
            </a:r>
          </a:p>
          <a:p>
            <a:r>
              <a:rPr lang="en-US" dirty="0" smtClean="0"/>
              <a:t>Entire oil sector gridlocked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Performance and strategy hard to measure</a:t>
            </a:r>
          </a:p>
          <a:p>
            <a:r>
              <a:rPr lang="en-US" dirty="0" smtClean="0"/>
              <a:t>Efficiency of performance hard to measure</a:t>
            </a:r>
          </a:p>
          <a:p>
            <a:r>
              <a:rPr lang="en-US" dirty="0" smtClean="0"/>
              <a:t>Unlike other NOCs, KPC and affiliates produce annual reports</a:t>
            </a:r>
          </a:p>
          <a:p>
            <a:r>
              <a:rPr lang="en-US" dirty="0" smtClean="0"/>
              <a:t>In theory, possible</a:t>
            </a:r>
          </a:p>
          <a:p>
            <a:r>
              <a:rPr lang="en-US" dirty="0" smtClean="0"/>
              <a:t>Low upstream costs- normal for favorable geology</a:t>
            </a:r>
          </a:p>
          <a:p>
            <a:r>
              <a:rPr lang="en-US" dirty="0" smtClean="0"/>
              <a:t>Authors believe performance quite poor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missed adjusted targets</a:t>
            </a:r>
          </a:p>
          <a:p>
            <a:r>
              <a:rPr lang="en-US" dirty="0" smtClean="0"/>
              <a:t>Pushed capacity of 3,000,000 b/d – 2004 to 2011</a:t>
            </a:r>
          </a:p>
          <a:p>
            <a:r>
              <a:rPr lang="en-US" dirty="0" smtClean="0"/>
              <a:t>1% gas flaring target delayed to 2011</a:t>
            </a:r>
          </a:p>
          <a:p>
            <a:r>
              <a:rPr lang="en-US" dirty="0" smtClean="0"/>
              <a:t>Postponed forth refinery</a:t>
            </a:r>
          </a:p>
          <a:p>
            <a:r>
              <a:rPr lang="en-US" dirty="0" smtClean="0"/>
              <a:t>Three major accidents in domestic refinerie</a:t>
            </a:r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Failed to sustain production</a:t>
            </a:r>
          </a:p>
          <a:p>
            <a:r>
              <a:rPr lang="en-US" dirty="0" smtClean="0"/>
              <a:t>Growing difficulty as fields mature</a:t>
            </a:r>
          </a:p>
          <a:p>
            <a:r>
              <a:rPr lang="en-US" dirty="0" smtClean="0"/>
              <a:t>“Project Kuwait” – outside investment to expand</a:t>
            </a:r>
          </a:p>
          <a:p>
            <a:pPr lvl="1"/>
            <a:r>
              <a:rPr lang="en-US" dirty="0" smtClean="0"/>
              <a:t>Stalled politically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First failure of KPC due to Kuwait’s dysfunctional political system</a:t>
            </a:r>
          </a:p>
          <a:p>
            <a:r>
              <a:rPr lang="en-US" dirty="0" smtClean="0"/>
              <a:t>Lack of accountability between gov’t and the national assembly</a:t>
            </a:r>
          </a:p>
          <a:p>
            <a:r>
              <a:rPr lang="en-US" dirty="0" smtClean="0"/>
              <a:t>KPC is subject to an intrusive and erratic administration</a:t>
            </a:r>
          </a:p>
          <a:p>
            <a:r>
              <a:rPr lang="en-US" dirty="0" smtClean="0"/>
              <a:t>Discourage risk taking</a:t>
            </a:r>
          </a:p>
          <a:p>
            <a:r>
              <a:rPr lang="en-US" dirty="0" smtClean="0"/>
              <a:t>Merely attacking KPC is a proxy for assembly to challenge the gov’t </a:t>
            </a:r>
          </a:p>
          <a:p>
            <a:r>
              <a:rPr lang="en-US" dirty="0" smtClean="0"/>
              <a:t>KPC must follow onerous procurement rules (mirror’s Mexico)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3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Kuwaiti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Cumbersome, complex, unpredictability, horribly bureaucratic strategic choices – need four decision steps in Western companies </a:t>
            </a:r>
          </a:p>
          <a:p>
            <a:r>
              <a:rPr lang="en-US" dirty="0" smtClean="0"/>
              <a:t>Endure a phalanx of thirty-six decisions in Kuwait</a:t>
            </a:r>
          </a:p>
          <a:p>
            <a:r>
              <a:rPr lang="en-US" dirty="0" smtClean="0"/>
              <a:t>In Kuwait, blocked by barriers in Kuwait law and high turnover in oil ministers </a:t>
            </a:r>
          </a:p>
          <a:p>
            <a:r>
              <a:rPr lang="en-US" dirty="0" smtClean="0"/>
              <a:t>Difficult to cope with environment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Secondly- Strikingly weak middle-level management </a:t>
            </a:r>
          </a:p>
          <a:p>
            <a:r>
              <a:rPr lang="en-US" dirty="0" smtClean="0"/>
              <a:t>Especially true in technical/engineering</a:t>
            </a:r>
          </a:p>
          <a:p>
            <a:r>
              <a:rPr lang="en-US" dirty="0" smtClean="0"/>
              <a:t>People given posts for which not knowledge or experience</a:t>
            </a:r>
          </a:p>
          <a:p>
            <a:r>
              <a:rPr lang="en-US" dirty="0" smtClean="0"/>
              <a:t>Is a reflection of government-laden system with political interference in promotion</a:t>
            </a:r>
          </a:p>
          <a:p>
            <a:r>
              <a:rPr lang="en-US" dirty="0" smtClean="0"/>
              <a:t>Thirdly, high oil prices have masked all three problems</a:t>
            </a:r>
          </a:p>
          <a:p>
            <a:r>
              <a:rPr lang="en-US" dirty="0" smtClean="0"/>
              <a:t>Small population and large accumulated reserve funds</a:t>
            </a:r>
          </a:p>
          <a:p>
            <a:r>
              <a:rPr lang="en-US" dirty="0" smtClean="0"/>
              <a:t>An alternate strategy – opening the sector to outside companies difficult to adapt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49830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KPC aware of growing problem</a:t>
            </a:r>
          </a:p>
          <a:p>
            <a:r>
              <a:rPr lang="en-US" dirty="0" smtClean="0"/>
              <a:t>Depletion of easy oil and more complex geology</a:t>
            </a:r>
          </a:p>
          <a:p>
            <a:r>
              <a:rPr lang="en-US" dirty="0" smtClean="0"/>
              <a:t>Crude is heavier</a:t>
            </a:r>
          </a:p>
          <a:p>
            <a:r>
              <a:rPr lang="en-US" dirty="0" smtClean="0"/>
              <a:t>Crude is difficult to extract</a:t>
            </a:r>
          </a:p>
          <a:p>
            <a:r>
              <a:rPr lang="en-US" dirty="0" smtClean="0"/>
              <a:t>Growing fraction of water</a:t>
            </a:r>
          </a:p>
          <a:p>
            <a:r>
              <a:rPr lang="en-US" dirty="0" smtClean="0"/>
              <a:t>Political gridlock has deterred entry of IOC’s good?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KPC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Created with old style conversion argument – 1934</a:t>
            </a:r>
          </a:p>
          <a:p>
            <a:r>
              <a:rPr lang="en-US" dirty="0" smtClean="0"/>
              <a:t>IV between Anglo Persian Oil (precursor to BP) and Gulf Oil</a:t>
            </a:r>
          </a:p>
          <a:p>
            <a:r>
              <a:rPr lang="en-US" dirty="0" smtClean="0"/>
              <a:t>Included 93 year schedule with no provision for renegotiation </a:t>
            </a:r>
          </a:p>
          <a:p>
            <a:r>
              <a:rPr lang="en-US" dirty="0" smtClean="0"/>
              <a:t>KOC had complete managerial control</a:t>
            </a:r>
          </a:p>
          <a:p>
            <a:r>
              <a:rPr lang="en-US" dirty="0" smtClean="0"/>
              <a:t>Gathering storm in 1960s</a:t>
            </a:r>
          </a:p>
          <a:p>
            <a:pPr lvl="1"/>
            <a:r>
              <a:rPr lang="en-US" dirty="0" smtClean="0"/>
              <a:t>1960: Kuwaiti gov’t created KNPC to operate alongside KOC</a:t>
            </a:r>
          </a:p>
          <a:p>
            <a:pPr lvl="1"/>
            <a:r>
              <a:rPr lang="en-US" dirty="0" smtClean="0"/>
              <a:t>KNPC built </a:t>
            </a:r>
            <a:r>
              <a:rPr lang="en-US" dirty="0" err="1" smtClean="0"/>
              <a:t>Shuaiba</a:t>
            </a:r>
            <a:r>
              <a:rPr lang="en-US" dirty="0" smtClean="0"/>
              <a:t> Refinery in 1970, the most modern in the world at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35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Argument on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1960s – 1972 and next few years</a:t>
            </a:r>
          </a:p>
          <a:p>
            <a:r>
              <a:rPr lang="en-US" dirty="0" smtClean="0"/>
              <a:t>1972: Kuwait 25% equity at $200 </a:t>
            </a:r>
            <a:r>
              <a:rPr lang="en-US" dirty="0" err="1" smtClean="0"/>
              <a:t>bbl</a:t>
            </a:r>
            <a:endParaRPr lang="en-US" dirty="0" smtClean="0"/>
          </a:p>
          <a:p>
            <a:pPr lvl="1"/>
            <a:r>
              <a:rPr lang="en-US" dirty="0" smtClean="0"/>
              <a:t>Saudi: $351</a:t>
            </a:r>
          </a:p>
          <a:p>
            <a:pPr lvl="1"/>
            <a:r>
              <a:rPr lang="en-US" dirty="0" smtClean="0"/>
              <a:t>Abu Dhabi: $580</a:t>
            </a:r>
          </a:p>
          <a:p>
            <a:pPr lvl="1"/>
            <a:r>
              <a:rPr lang="en-US" dirty="0" err="1" smtClean="0"/>
              <a:t>Qutar</a:t>
            </a:r>
            <a:r>
              <a:rPr lang="en-US" dirty="0" smtClean="0"/>
              <a:t>: $592</a:t>
            </a:r>
          </a:p>
          <a:p>
            <a:r>
              <a:rPr lang="en-US" dirty="0" smtClean="0"/>
              <a:t>National Assembly demanded even more favorable terms</a:t>
            </a:r>
          </a:p>
          <a:p>
            <a:pPr lvl="1"/>
            <a:r>
              <a:rPr lang="en-US" dirty="0" smtClean="0"/>
              <a:t>Revision 1973: to 40%; 1974: 60%</a:t>
            </a:r>
          </a:p>
          <a:p>
            <a:pPr lvl="1"/>
            <a:r>
              <a:rPr lang="en-US" dirty="0" smtClean="0"/>
              <a:t>Mid-1974: 100% - terms never revealed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92" y="1600200"/>
            <a:ext cx="6746015" cy="4525963"/>
          </a:xfrm>
        </p:spPr>
      </p:pic>
    </p:spTree>
    <p:extLst>
      <p:ext uri="{BB962C8B-B14F-4D97-AF65-F5344CB8AC3E}">
        <p14:creationId xmlns:p14="http://schemas.microsoft.com/office/powerpoint/2010/main" val="39014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member of separate companies – all state owned</a:t>
            </a:r>
          </a:p>
          <a:p>
            <a:r>
              <a:rPr lang="en-US" dirty="0" smtClean="0"/>
              <a:t>Gov’t created KPC as holding overall oil related subs</a:t>
            </a:r>
          </a:p>
          <a:p>
            <a:r>
              <a:rPr lang="en-US" dirty="0" smtClean="0"/>
              <a:t>3 Kuwaiti refineries – three separate owners</a:t>
            </a:r>
          </a:p>
          <a:p>
            <a:r>
              <a:rPr lang="en-US" dirty="0" smtClean="0"/>
              <a:t>To absorb into one unit – 10 years</a:t>
            </a:r>
          </a:p>
          <a:p>
            <a:r>
              <a:rPr lang="en-US" dirty="0" smtClean="0"/>
              <a:t>KOC uncooperative with intrusive KPC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2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Legal instrument for control – “founding law”</a:t>
            </a:r>
          </a:p>
          <a:p>
            <a:r>
              <a:rPr lang="en-US" dirty="0" smtClean="0"/>
              <a:t>Gave KPC the mission of being a public corporation (sec. 8.2)</a:t>
            </a:r>
          </a:p>
          <a:p>
            <a:r>
              <a:rPr lang="en-US" dirty="0" smtClean="0"/>
              <a:t>KPC’s subsidiaries subject to normal Kuwaiti commercial law</a:t>
            </a:r>
            <a:endParaRPr lang="en-US" dirty="0"/>
          </a:p>
          <a:p>
            <a:r>
              <a:rPr lang="en-US" dirty="0" smtClean="0"/>
              <a:t>“Founding law” tailored to state ownership and more </a:t>
            </a:r>
            <a:r>
              <a:rPr lang="en-US" dirty="0" err="1" smtClean="0"/>
              <a:t>regid</a:t>
            </a:r>
            <a:endParaRPr lang="en-US" dirty="0" smtClean="0"/>
          </a:p>
          <a:p>
            <a:r>
              <a:rPr lang="en-US" dirty="0" smtClean="0"/>
              <a:t>Substantial changes increasingly difficult to obtain with existing political gridlock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7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1990: Iraq invaded Kuwait</a:t>
            </a:r>
          </a:p>
          <a:p>
            <a:r>
              <a:rPr lang="en-US" dirty="0" smtClean="0"/>
              <a:t>Oil sector lost many key management personnel</a:t>
            </a:r>
          </a:p>
          <a:p>
            <a:r>
              <a:rPr lang="en-US" dirty="0" smtClean="0"/>
              <a:t>Palestinians and Algerians declared persona not grade</a:t>
            </a:r>
          </a:p>
          <a:p>
            <a:r>
              <a:rPr lang="en-US" dirty="0" smtClean="0"/>
              <a:t>Liberation from Iraqi not a realistic option because National Assembly interfered in oil sector</a:t>
            </a:r>
          </a:p>
          <a:p>
            <a:r>
              <a:rPr lang="en-US" dirty="0" smtClean="0"/>
              <a:t>KPC faced a growing gap in management competence</a:t>
            </a:r>
          </a:p>
          <a:p>
            <a:r>
              <a:rPr lang="en-US" dirty="0" smtClean="0"/>
              <a:t>KPC slipped into introspective gridlock since could not decide own strategy and implement it</a:t>
            </a:r>
          </a:p>
          <a:p>
            <a:r>
              <a:rPr lang="en-US" dirty="0" smtClean="0"/>
              <a:t>1998: imposed greater financial controls which encourage KPC to avoid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3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2000: were three refinery accidents fanning outrage and eroded trust</a:t>
            </a:r>
          </a:p>
          <a:p>
            <a:r>
              <a:rPr lang="en-US" dirty="0" smtClean="0"/>
              <a:t>Were symbolic of KPC’s poor performance</a:t>
            </a:r>
          </a:p>
          <a:p>
            <a:r>
              <a:rPr lang="en-US" dirty="0" smtClean="0"/>
              <a:t>Reforms were pursued throughout the company</a:t>
            </a:r>
          </a:p>
          <a:p>
            <a:r>
              <a:rPr lang="en-US" dirty="0"/>
              <a:t>F</a:t>
            </a:r>
            <a:r>
              <a:rPr lang="en-US" dirty="0" smtClean="0"/>
              <a:t>rom 2004 and formally in force today is called the Strategic Management Model</a:t>
            </a:r>
          </a:p>
          <a:p>
            <a:r>
              <a:rPr lang="en-US" dirty="0" smtClean="0"/>
              <a:t>Reforming KPC would require reforming the shareholder, the SPC</a:t>
            </a:r>
          </a:p>
          <a:p>
            <a:r>
              <a:rPr lang="en-US" dirty="0" smtClean="0"/>
              <a:t>The oil sector has not really improved due to the political 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68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KPC Current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9" r="27631" b="51849"/>
          <a:stretch/>
        </p:blipFill>
        <p:spPr>
          <a:xfrm>
            <a:off x="1295400" y="1524000"/>
            <a:ext cx="6749337" cy="4605894"/>
          </a:xfrm>
        </p:spPr>
      </p:pic>
    </p:spTree>
    <p:extLst>
      <p:ext uri="{BB962C8B-B14F-4D97-AF65-F5344CB8AC3E}">
        <p14:creationId xmlns:p14="http://schemas.microsoft.com/office/powerpoint/2010/main" val="2843270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KPC Current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Vertical integration requires clear strategy</a:t>
            </a:r>
          </a:p>
          <a:p>
            <a:r>
              <a:rPr lang="en-US" dirty="0" smtClean="0"/>
              <a:t>Creates more of a cloud than a scheme with clear lines of authority</a:t>
            </a:r>
          </a:p>
          <a:p>
            <a:r>
              <a:rPr lang="en-US" dirty="0" smtClean="0"/>
              <a:t>KPC: empowered only to make recommendations to SPC on personnel and budget</a:t>
            </a:r>
          </a:p>
          <a:p>
            <a:r>
              <a:rPr lang="en-US" dirty="0" smtClean="0"/>
              <a:t>SPC: alone given authority to actually set personnel requirements and send budget forward to gov’t and National Assembly</a:t>
            </a:r>
          </a:p>
          <a:p>
            <a:r>
              <a:rPr lang="en-US" dirty="0" smtClean="0"/>
              <a:t>Founding law split authority between KPC and SPC – its shareholder</a:t>
            </a:r>
          </a:p>
        </p:txBody>
      </p:sp>
    </p:spTree>
    <p:extLst>
      <p:ext uri="{BB962C8B-B14F-4D97-AF65-F5344CB8AC3E}">
        <p14:creationId xmlns:p14="http://schemas.microsoft.com/office/powerpoint/2010/main" val="37223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KPC subject to direct governance by SPC</a:t>
            </a:r>
          </a:p>
          <a:p>
            <a:r>
              <a:rPr lang="en-US" dirty="0" smtClean="0"/>
              <a:t>KPC are in an uncertain limbo between private and government sectors</a:t>
            </a:r>
          </a:p>
          <a:p>
            <a:r>
              <a:rPr lang="en-US" dirty="0" smtClean="0"/>
              <a:t>Energy ministry and National Assembly roles are difficult to parse.</a:t>
            </a:r>
          </a:p>
          <a:p>
            <a:r>
              <a:rPr lang="en-US" dirty="0" smtClean="0"/>
              <a:t>Role of National Assembly has no formal role but is required to approve budget and thus creates a large role in spending priorities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67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KPC’s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Kuwait’s oil sector organized around gov’t – controlled budget system</a:t>
            </a:r>
          </a:p>
          <a:p>
            <a:r>
              <a:rPr lang="en-US" dirty="0" smtClean="0"/>
              <a:t>KOC receives its capital allocation in budget set by gov’t </a:t>
            </a:r>
          </a:p>
          <a:p>
            <a:r>
              <a:rPr lang="en-US" dirty="0" smtClean="0"/>
              <a:t>Refineries are sophisticated but expansion plan for 4</a:t>
            </a:r>
            <a:r>
              <a:rPr lang="en-US" baseline="30000" dirty="0" smtClean="0"/>
              <a:t>th</a:t>
            </a:r>
            <a:r>
              <a:rPr lang="en-US" dirty="0" smtClean="0"/>
              <a:t> stalled due to expected costs due global construction boom</a:t>
            </a:r>
          </a:p>
          <a:p>
            <a:r>
              <a:rPr lang="en-US" dirty="0" smtClean="0"/>
              <a:t>Refinery capacity utilization sound, some distortion due to two large fires but no signs of shortage</a:t>
            </a:r>
          </a:p>
          <a:p>
            <a:r>
              <a:rPr lang="en-US" dirty="0" smtClean="0"/>
              <a:t>Production cost</a:t>
            </a:r>
          </a:p>
          <a:p>
            <a:pPr lvl="1"/>
            <a:r>
              <a:rPr lang="en-US" dirty="0" smtClean="0"/>
              <a:t>Ave cost 1.29 ($ per </a:t>
            </a:r>
            <a:r>
              <a:rPr lang="en-US" dirty="0" err="1" smtClean="0"/>
              <a:t>bbl</a:t>
            </a:r>
            <a:r>
              <a:rPr lang="en-US" dirty="0" smtClean="0"/>
              <a:t>) in 2011 to 2005/6 $1.47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57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Cost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shown are extremely low reflecting relatively easy geology</a:t>
            </a:r>
          </a:p>
          <a:p>
            <a:r>
              <a:rPr lang="en-US" dirty="0" smtClean="0"/>
              <a:t>Because easy and low cost, efficiency not high on list of priorities</a:t>
            </a:r>
          </a:p>
          <a:p>
            <a:r>
              <a:rPr lang="en-US" dirty="0" smtClean="0"/>
              <a:t>Project Kuwait was to reverse rising costs due to declining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71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 Related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Nepotism is rife, many are employed and promoted well beyond capabilities </a:t>
            </a:r>
          </a:p>
          <a:p>
            <a:r>
              <a:rPr lang="en-US" dirty="0" smtClean="0"/>
              <a:t>Kuwaitis receive a degree, return home and placed in management structure </a:t>
            </a:r>
            <a:r>
              <a:rPr lang="en-US" dirty="0"/>
              <a:t>a</a:t>
            </a:r>
            <a:r>
              <a:rPr lang="en-US" dirty="0" smtClean="0"/>
              <a:t> above competent level</a:t>
            </a:r>
          </a:p>
          <a:p>
            <a:r>
              <a:rPr lang="en-US" dirty="0" smtClean="0"/>
              <a:t>Process reinforce by political interference which is difficult to reverse</a:t>
            </a:r>
          </a:p>
          <a:p>
            <a:r>
              <a:rPr lang="en-US" dirty="0" smtClean="0"/>
              <a:t>Interestingly, managers generally “rise from the ranks”</a:t>
            </a:r>
          </a:p>
          <a:p>
            <a:r>
              <a:rPr lang="en-US" dirty="0" smtClean="0"/>
              <a:t>Little lateral movement</a:t>
            </a:r>
          </a:p>
          <a:p>
            <a:r>
              <a:rPr lang="en-US" dirty="0" smtClean="0"/>
              <a:t>Problems of incompetence are poised to grow as the less competent younger generations are promoted from within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2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91" y="1600200"/>
            <a:ext cx="6841817" cy="4525963"/>
          </a:xfrm>
        </p:spPr>
      </p:pic>
    </p:spTree>
    <p:extLst>
      <p:ext uri="{BB962C8B-B14F-4D97-AF65-F5344CB8AC3E}">
        <p14:creationId xmlns:p14="http://schemas.microsoft.com/office/powerpoint/2010/main" val="39014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Gas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new priority </a:t>
            </a:r>
          </a:p>
          <a:p>
            <a:r>
              <a:rPr lang="en-US" dirty="0" smtClean="0"/>
              <a:t>Major field by KOC – March 2006</a:t>
            </a:r>
          </a:p>
          <a:p>
            <a:r>
              <a:rPr lang="en-US" dirty="0" smtClean="0"/>
              <a:t>With Schlumberger expected to supply 1.3 billion </a:t>
            </a:r>
            <a:r>
              <a:rPr lang="en-US" dirty="0" err="1" smtClean="0"/>
              <a:t>cfd</a:t>
            </a:r>
            <a:endParaRPr lang="en-US" dirty="0" smtClean="0"/>
          </a:p>
          <a:p>
            <a:r>
              <a:rPr lang="en-US" dirty="0" smtClean="0"/>
              <a:t>And with IOC’s develops deep horizon gas in northern fields</a:t>
            </a:r>
          </a:p>
          <a:p>
            <a:r>
              <a:rPr lang="en-US" dirty="0" smtClean="0"/>
              <a:t>Goal of reducing flaring from 5.2% to 1%</a:t>
            </a:r>
          </a:p>
          <a:p>
            <a:r>
              <a:rPr lang="en-US" dirty="0" smtClean="0"/>
              <a:t>Gas exploration may be given a higher priority</a:t>
            </a:r>
          </a:p>
          <a:p>
            <a:r>
              <a:rPr lang="en-US" dirty="0" smtClean="0"/>
              <a:t>Possibilities are very attractive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97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Effect of Core Obligations on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KPC often seen as a source that can be tapped for local benefits</a:t>
            </a:r>
          </a:p>
          <a:p>
            <a:r>
              <a:rPr lang="en-US" sz="2800" dirty="0" smtClean="0"/>
              <a:t>KPP supplies no data as to amount of supply chain from Kuwait companies</a:t>
            </a:r>
          </a:p>
          <a:p>
            <a:r>
              <a:rPr lang="en-US" sz="2800" dirty="0" smtClean="0"/>
              <a:t>KPC done little to catalyze broader economic development </a:t>
            </a:r>
          </a:p>
          <a:p>
            <a:r>
              <a:rPr lang="en-US" sz="2800" dirty="0" smtClean="0"/>
              <a:t>One exception is preference for Kuwait employment</a:t>
            </a:r>
          </a:p>
          <a:p>
            <a:r>
              <a:rPr lang="en-US" sz="2800" dirty="0" smtClean="0"/>
              <a:t>Gov’t statistical bulletin – oil sector accounts for 50% of GDP, accounts for less than 3% of direct employment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56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Technological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KPC able to general new technologies </a:t>
            </a:r>
          </a:p>
          <a:p>
            <a:r>
              <a:rPr lang="en-US" dirty="0" smtClean="0"/>
              <a:t>Headquarters includes an R&amp;D division and work driven by needs of subsidiaries </a:t>
            </a:r>
          </a:p>
          <a:p>
            <a:r>
              <a:rPr lang="en-US" dirty="0" smtClean="0"/>
              <a:t>KISR (Kuwait Institute for Scientific Research)</a:t>
            </a:r>
          </a:p>
          <a:p>
            <a:r>
              <a:rPr lang="en-US" dirty="0" smtClean="0"/>
              <a:t>Oil sector relies little on KISR</a:t>
            </a:r>
          </a:p>
          <a:p>
            <a:r>
              <a:rPr lang="en-US" dirty="0" smtClean="0"/>
              <a:t>Conclusion that performance been poor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76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KPC’s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Vision – before Iraqi invasion, KPC had clear strategy from Ali Al-Khalifa</a:t>
            </a:r>
          </a:p>
          <a:p>
            <a:r>
              <a:rPr lang="en-US" dirty="0" smtClean="0"/>
              <a:t>Conversion of KPC into a major IOC</a:t>
            </a:r>
          </a:p>
          <a:p>
            <a:r>
              <a:rPr lang="en-US" dirty="0" smtClean="0"/>
              <a:t>Brief time period – had nationalized its oil industry</a:t>
            </a:r>
          </a:p>
          <a:p>
            <a:r>
              <a:rPr lang="en-US" dirty="0" smtClean="0"/>
              <a:t>Newly nationalized company became a basket for all elements</a:t>
            </a:r>
          </a:p>
          <a:p>
            <a:r>
              <a:rPr lang="en-US" dirty="0" smtClean="0"/>
              <a:t>Ali Al-Khalifa, now oil minister relied on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Internalize KPC’s activities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Contain the fallout of the Iran-Iraq War</a:t>
            </a:r>
          </a:p>
          <a:p>
            <a:pPr marL="571500" indent="-514350"/>
            <a:r>
              <a:rPr lang="en-US" dirty="0" smtClean="0"/>
              <a:t>By 1982, Kuwait crude production fallen to 862 b/d from 2,623,00 b/d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91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Liberation after 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Opportunity to reconsider entire KPC package</a:t>
            </a:r>
          </a:p>
          <a:p>
            <a:r>
              <a:rPr lang="en-US" dirty="0" smtClean="0"/>
              <a:t>A 5 year plan emerged to be approved by KPC board</a:t>
            </a:r>
          </a:p>
          <a:p>
            <a:r>
              <a:rPr lang="en-US" dirty="0" smtClean="0"/>
              <a:t>Set targets – production 3 </a:t>
            </a:r>
            <a:r>
              <a:rPr lang="en-US" dirty="0" err="1" smtClean="0"/>
              <a:t>mbd</a:t>
            </a:r>
            <a:r>
              <a:rPr lang="en-US" dirty="0" smtClean="0"/>
              <a:t> to 4 </a:t>
            </a:r>
            <a:r>
              <a:rPr lang="en-US" dirty="0" err="1" smtClean="0"/>
              <a:t>mbd</a:t>
            </a:r>
            <a:r>
              <a:rPr lang="en-US" dirty="0" smtClean="0"/>
              <a:t> by 2020</a:t>
            </a:r>
          </a:p>
          <a:p>
            <a:r>
              <a:rPr lang="en-US" dirty="0" smtClean="0"/>
              <a:t>Increasing refining capacity to 1 million b/d and 1.5 by 2020</a:t>
            </a:r>
          </a:p>
          <a:p>
            <a:r>
              <a:rPr lang="en-US" dirty="0" smtClean="0"/>
              <a:t>KPC pursues triangular approach to downstream</a:t>
            </a:r>
          </a:p>
          <a:p>
            <a:pPr lvl="1"/>
            <a:r>
              <a:rPr lang="en-US" dirty="0" smtClean="0"/>
              <a:t>KPC supplies feed stock which brings management skills, technology, and risk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7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KPC and Relationship with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National Assembly – plays to popular desires</a:t>
            </a:r>
          </a:p>
          <a:p>
            <a:r>
              <a:rPr lang="en-US" dirty="0" smtClean="0"/>
              <a:t>Kuwait members serve constituencies populated by small number of voters</a:t>
            </a:r>
          </a:p>
          <a:p>
            <a:r>
              <a:rPr lang="en-US" dirty="0" smtClean="0"/>
              <a:t>Since 1991, after reformation, ministry’s role less clear</a:t>
            </a:r>
          </a:p>
          <a:p>
            <a:r>
              <a:rPr lang="en-US" dirty="0" smtClean="0"/>
              <a:t>Vision – 2020 targets are Kuwait’s official party</a:t>
            </a:r>
          </a:p>
          <a:p>
            <a:r>
              <a:rPr lang="en-US" dirty="0" smtClean="0"/>
              <a:t>Rooted in internal discussion – determining crude capacity</a:t>
            </a:r>
          </a:p>
          <a:p>
            <a:r>
              <a:rPr lang="en-US" dirty="0" smtClean="0"/>
              <a:t>2020 – possible call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mbb</a:t>
            </a:r>
            <a:r>
              <a:rPr lang="en-US" dirty="0" smtClean="0"/>
              <a:t>, other indication that max – 4 </a:t>
            </a:r>
            <a:r>
              <a:rPr lang="en-US" dirty="0" err="1" smtClean="0"/>
              <a:t>mbd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1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Kuwait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decision last 20 years</a:t>
            </a:r>
          </a:p>
          <a:p>
            <a:r>
              <a:rPr lang="en-US" dirty="0" smtClean="0"/>
              <a:t>While country in flames, KPC sought and received technical assistance from the IOC’s </a:t>
            </a:r>
          </a:p>
          <a:p>
            <a:r>
              <a:rPr lang="en-US" dirty="0" smtClean="0"/>
              <a:t>5 technical service arguments signed with BP, Chevron, Exxon, Shell, and Total</a:t>
            </a:r>
          </a:p>
          <a:p>
            <a:r>
              <a:rPr lang="en-US" dirty="0" smtClean="0"/>
              <a:t>Were willing to do as focus on quid pro quo</a:t>
            </a:r>
          </a:p>
          <a:p>
            <a:r>
              <a:rPr lang="en-US" dirty="0" smtClean="0"/>
              <a:t>1993 extended to allow investment of upstream under terms of Project Kuwait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75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Kuwait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Maintaining production levels difficult  as </a:t>
            </a:r>
            <a:r>
              <a:rPr lang="en-US" dirty="0" err="1" smtClean="0"/>
              <a:t>depletition</a:t>
            </a:r>
            <a:r>
              <a:rPr lang="en-US" dirty="0" smtClean="0"/>
              <a:t> more difficult as crude reserves became heavier and more complex</a:t>
            </a:r>
          </a:p>
          <a:p>
            <a:r>
              <a:rPr lang="en-US" dirty="0" smtClean="0"/>
              <a:t>Concern over water management in mature fields</a:t>
            </a:r>
          </a:p>
          <a:p>
            <a:r>
              <a:rPr lang="en-US" dirty="0" smtClean="0"/>
              <a:t>4 million b/d of crude by 2020 requires 12 million b/d of water</a:t>
            </a:r>
          </a:p>
          <a:p>
            <a:r>
              <a:rPr lang="en-US" dirty="0" smtClean="0"/>
              <a:t>IOC entry might provide benchmark to allow assessment of KPG performance</a:t>
            </a:r>
          </a:p>
          <a:p>
            <a:r>
              <a:rPr lang="en-US" dirty="0" smtClean="0"/>
              <a:t>Initial proposal of Project Kuwait was rejected by National Assembly</a:t>
            </a:r>
          </a:p>
          <a:p>
            <a:r>
              <a:rPr lang="en-US" dirty="0" smtClean="0"/>
              <a:t>Locked down in “data room”</a:t>
            </a:r>
          </a:p>
          <a:p>
            <a:r>
              <a:rPr lang="en-US" dirty="0" smtClean="0"/>
              <a:t>(Note: See measures taken in 1995 page 363)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07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Regulation of oil sector and its story holds key to understanding why KPC has difficulties</a:t>
            </a:r>
          </a:p>
          <a:p>
            <a:r>
              <a:rPr lang="en-US" dirty="0" smtClean="0"/>
              <a:t>Begins with Law 19 of 1973 – 2 page piece of  legislation</a:t>
            </a:r>
          </a:p>
          <a:p>
            <a:r>
              <a:rPr lang="en-US" dirty="0" smtClean="0"/>
              <a:t>Law intended to allow greater oversight and control (formerly regulated by Western companies)</a:t>
            </a:r>
          </a:p>
          <a:p>
            <a:r>
              <a:rPr lang="en-US" dirty="0" smtClean="0"/>
              <a:t>1975 – a set of regulation appears – turns out were just a Arabic translation of some Canadian regulations</a:t>
            </a:r>
          </a:p>
          <a:p>
            <a:r>
              <a:rPr lang="en-US" dirty="0" smtClean="0"/>
              <a:t>KPC’s efforts to avoid government scrutiny were similar to those that BP and Gulf had made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79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practice SPC and the ministry share regulatory oversight</a:t>
            </a:r>
          </a:p>
          <a:p>
            <a:r>
              <a:rPr lang="en-US" dirty="0" smtClean="0"/>
              <a:t>SPC as shareholder is more effective</a:t>
            </a:r>
          </a:p>
          <a:p>
            <a:r>
              <a:rPr lang="en-US" dirty="0" smtClean="0"/>
              <a:t>Civil Service Commission provides “back up regulation”</a:t>
            </a:r>
          </a:p>
          <a:p>
            <a:r>
              <a:rPr lang="en-US" dirty="0" smtClean="0"/>
              <a:t>No clear regulatory strategy and the result is a degree of chaos that inhibits operational effectiveness </a:t>
            </a:r>
          </a:p>
          <a:p>
            <a:r>
              <a:rPr lang="en-US" dirty="0" smtClean="0"/>
              <a:t>Government oversight is strongest is in procurement policy which involves State Audit Bureau (SAB)</a:t>
            </a:r>
          </a:p>
          <a:p>
            <a:r>
              <a:rPr lang="en-US" dirty="0" smtClean="0"/>
              <a:t>Some efforts increase referral to CTC to KD 1 million</a:t>
            </a:r>
          </a:p>
          <a:p>
            <a:r>
              <a:rPr lang="en-US" dirty="0" smtClean="0"/>
              <a:t>(Note: See page 367 – Sale of filling stations)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80" y="1600200"/>
            <a:ext cx="6831639" cy="4525963"/>
          </a:xfrm>
        </p:spPr>
      </p:pic>
    </p:spTree>
    <p:extLst>
      <p:ext uri="{BB962C8B-B14F-4D97-AF65-F5344CB8AC3E}">
        <p14:creationId xmlns:p14="http://schemas.microsoft.com/office/powerpoint/2010/main" val="888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KPC has always a great deal of strategy</a:t>
            </a:r>
          </a:p>
          <a:p>
            <a:r>
              <a:rPr lang="en-US" dirty="0" smtClean="0"/>
              <a:t>Lacking in consistency in political and regulatory oversight to deliver on strategic goals</a:t>
            </a:r>
          </a:p>
          <a:p>
            <a:r>
              <a:rPr lang="en-US" dirty="0" smtClean="0"/>
              <a:t>KPC exposed to interest interference from a system dysfunctional</a:t>
            </a:r>
          </a:p>
          <a:p>
            <a:r>
              <a:rPr lang="en-US" dirty="0" smtClean="0"/>
              <a:t>Decision making in oil sector is complex, cumbersome, unpredictable and horribly bureaucratic </a:t>
            </a:r>
          </a:p>
          <a:p>
            <a:r>
              <a:rPr lang="en-US" dirty="0" smtClean="0"/>
              <a:t>An obvious reform would to be to separate roles of chairman of KPC and oil minister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5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KPC has some excellent managers, middle level management in KPC and its subsidiaries is exceptionally weak</a:t>
            </a:r>
          </a:p>
          <a:p>
            <a:r>
              <a:rPr lang="en-US" dirty="0" smtClean="0"/>
              <a:t>Root of personnel trouble is loss in 1991 of top talent and inability to derive a scheme to identify, train, and promote the most talented workforce</a:t>
            </a:r>
          </a:p>
          <a:p>
            <a:r>
              <a:rPr lang="en-US" dirty="0" smtClean="0"/>
              <a:t>Kuwait or KPC operates on a different legal biases</a:t>
            </a:r>
          </a:p>
          <a:p>
            <a:r>
              <a:rPr lang="en-US" dirty="0" smtClean="0"/>
              <a:t>The gridlock created by political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78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Prospects are not bright may get worse</a:t>
            </a:r>
          </a:p>
          <a:p>
            <a:r>
              <a:rPr lang="en-US" dirty="0" smtClean="0"/>
              <a:t>National Assembly expected to seek greater role in oil sector</a:t>
            </a:r>
          </a:p>
          <a:p>
            <a:r>
              <a:rPr lang="en-US" dirty="0" smtClean="0"/>
              <a:t>A certain solution would be a fundamental reform of the political system – no longer appointed by the emir</a:t>
            </a:r>
          </a:p>
          <a:p>
            <a:r>
              <a:rPr lang="en-US" dirty="0" smtClean="0"/>
              <a:t>Would reduce the emirs role to constitutional monarch</a:t>
            </a:r>
          </a:p>
          <a:p>
            <a:r>
              <a:rPr lang="en-US" dirty="0" smtClean="0"/>
              <a:t>Political system has effectively stalled entry of IOCs whose presence is essential – could become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48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Authors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 KPC is hamstring – by Kuwait and by its own decisions – in managing its response to an array of serious challenges. If oil prices are low for several years – or production costs continue to rise – then Kuwaiti society will find itself accustomed to an expensive lifestyle </a:t>
            </a:r>
            <a:r>
              <a:rPr lang="en-US" smtClean="0"/>
              <a:t>that it is </a:t>
            </a:r>
            <a:r>
              <a:rPr lang="en-US" dirty="0" smtClean="0"/>
              <a:t>unable </a:t>
            </a:r>
            <a:r>
              <a:rPr lang="en-US" smtClean="0"/>
              <a:t>to afford.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2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24" y="1600200"/>
            <a:ext cx="4591151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37" y="1600200"/>
            <a:ext cx="6829924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73" y="1600200"/>
            <a:ext cx="6748453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War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37" y="1600200"/>
            <a:ext cx="6829924" cy="4525963"/>
          </a:xfrm>
        </p:spPr>
      </p:pic>
    </p:spTree>
    <p:extLst>
      <p:ext uri="{BB962C8B-B14F-4D97-AF65-F5344CB8AC3E}">
        <p14:creationId xmlns:p14="http://schemas.microsoft.com/office/powerpoint/2010/main" val="227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819</TotalTime>
  <Words>2032</Words>
  <Application>Microsoft Office PowerPoint</Application>
  <PresentationFormat>On-screen Show (4:3)</PresentationFormat>
  <Paragraphs>295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NEWBAUER</vt:lpstr>
      <vt:lpstr>Kuwait Petroleum Corporation (KPC)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War</vt:lpstr>
      <vt:lpstr>Since 1991</vt:lpstr>
      <vt:lpstr>Results</vt:lpstr>
      <vt:lpstr>Targets</vt:lpstr>
      <vt:lpstr>Upstream</vt:lpstr>
      <vt:lpstr>Central Arguments</vt:lpstr>
      <vt:lpstr>Kuwaiti Law</vt:lpstr>
      <vt:lpstr>PowerPoint Presentation</vt:lpstr>
      <vt:lpstr>Upstream</vt:lpstr>
      <vt:lpstr>History of KPC</vt:lpstr>
      <vt:lpstr>General Argument on Participation</vt:lpstr>
      <vt:lpstr>Problems</vt:lpstr>
      <vt:lpstr>National Control</vt:lpstr>
      <vt:lpstr>The War</vt:lpstr>
      <vt:lpstr>State of Management </vt:lpstr>
      <vt:lpstr>KPC Current Organization</vt:lpstr>
      <vt:lpstr>KPC Current Organization</vt:lpstr>
      <vt:lpstr>KPC</vt:lpstr>
      <vt:lpstr>KPC’s Performance</vt:lpstr>
      <vt:lpstr>Operational Cost and Performance</vt:lpstr>
      <vt:lpstr>Labor Related Performance</vt:lpstr>
      <vt:lpstr>National Gas Performance</vt:lpstr>
      <vt:lpstr>Effect of Core Obligations on Performance</vt:lpstr>
      <vt:lpstr>Technological Performance</vt:lpstr>
      <vt:lpstr>KPC’s Strategy</vt:lpstr>
      <vt:lpstr>Liberation after 1991</vt:lpstr>
      <vt:lpstr>KPC and Relationship with Government</vt:lpstr>
      <vt:lpstr>Project Kuwait</vt:lpstr>
      <vt:lpstr>Project Kuwait</vt:lpstr>
      <vt:lpstr>Regulation and Competition</vt:lpstr>
      <vt:lpstr>Regulations</vt:lpstr>
      <vt:lpstr>Conclusions</vt:lpstr>
      <vt:lpstr>Conclusions</vt:lpstr>
      <vt:lpstr>The Future</vt:lpstr>
      <vt:lpstr>The Authors Say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Cougar Asst</dc:creator>
  <cp:lastModifiedBy>htu</cp:lastModifiedBy>
  <cp:revision>91</cp:revision>
  <cp:lastPrinted>2013-10-15T19:37:13Z</cp:lastPrinted>
  <dcterms:created xsi:type="dcterms:W3CDTF">2011-05-04T20:25:19Z</dcterms:created>
  <dcterms:modified xsi:type="dcterms:W3CDTF">2013-10-23T15:18:49Z</dcterms:modified>
</cp:coreProperties>
</file>